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591" r:id="rId2"/>
    <p:sldId id="577" r:id="rId3"/>
    <p:sldId id="578" r:id="rId4"/>
    <p:sldId id="581" r:id="rId5"/>
    <p:sldId id="579" r:id="rId6"/>
    <p:sldId id="582" r:id="rId7"/>
    <p:sldId id="569" r:id="rId8"/>
    <p:sldId id="583" r:id="rId9"/>
    <p:sldId id="587" r:id="rId10"/>
    <p:sldId id="588" r:id="rId11"/>
    <p:sldId id="570" r:id="rId12"/>
    <p:sldId id="595" r:id="rId13"/>
    <p:sldId id="589" r:id="rId14"/>
    <p:sldId id="590" r:id="rId15"/>
    <p:sldId id="594" r:id="rId16"/>
    <p:sldId id="593" r:id="rId17"/>
    <p:sldId id="597" r:id="rId18"/>
    <p:sldId id="575" r:id="rId19"/>
    <p:sldId id="592" r:id="rId20"/>
    <p:sldId id="596" r:id="rId21"/>
    <p:sldId id="598" r:id="rId22"/>
    <p:sldId id="599" r:id="rId23"/>
    <p:sldId id="600" r:id="rId24"/>
    <p:sldId id="574" r:id="rId25"/>
    <p:sldId id="32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24</a:t>
            </a:fld>
            <a:endParaRPr lang="en-US"/>
          </a:p>
        </p:txBody>
      </p:sp>
    </p:spTree>
    <p:extLst>
      <p:ext uri="{BB962C8B-B14F-4D97-AF65-F5344CB8AC3E}">
        <p14:creationId xmlns:p14="http://schemas.microsoft.com/office/powerpoint/2010/main" val="2810339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5.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Alexander ‘the Great’</a:t>
            </a:r>
          </a:p>
        </p:txBody>
      </p:sp>
      <p:sp>
        <p:nvSpPr>
          <p:cNvPr id="4" name="Content Placeholder 3"/>
          <p:cNvSpPr>
            <a:spLocks noGrp="1"/>
          </p:cNvSpPr>
          <p:nvPr>
            <p:ph sz="half" idx="1"/>
          </p:nvPr>
        </p:nvSpPr>
        <p:spPr/>
        <p:txBody>
          <a:bodyPr>
            <a:normAutofit/>
          </a:bodyPr>
          <a:lstStyle/>
          <a:p>
            <a:r>
              <a:rPr lang="en-US" dirty="0"/>
              <a:t>Became king of Macedonia in 336 BCE</a:t>
            </a:r>
          </a:p>
          <a:p>
            <a:r>
              <a:rPr lang="en-US" dirty="0"/>
              <a:t>Invaded the </a:t>
            </a:r>
            <a:r>
              <a:rPr lang="en-US" dirty="0" err="1"/>
              <a:t>Achaemenid</a:t>
            </a:r>
            <a:r>
              <a:rPr lang="en-US" dirty="0"/>
              <a:t> Empire, and defeated its last king in 330 BCE</a:t>
            </a:r>
          </a:p>
          <a:p>
            <a:r>
              <a:rPr lang="en-US" dirty="0"/>
              <a:t>Died at Babylon in 323 BCE</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52975" y="1948656"/>
            <a:ext cx="3829050" cy="3829050"/>
          </a:xfrm>
        </p:spPr>
      </p:pic>
    </p:spTree>
    <p:extLst>
      <p:ext uri="{BB962C8B-B14F-4D97-AF65-F5344CB8AC3E}">
        <p14:creationId xmlns:p14="http://schemas.microsoft.com/office/powerpoint/2010/main" val="2941469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Titus </a:t>
            </a:r>
            <a:r>
              <a:rPr lang="en-US" b="1" cap="small" dirty="0" err="1">
                <a:latin typeface="Cambria"/>
                <a:cs typeface="Cambria"/>
              </a:rPr>
              <a:t>Quinctius</a:t>
            </a:r>
            <a:r>
              <a:rPr lang="en-US" b="1" cap="small" dirty="0">
                <a:latin typeface="Cambria"/>
                <a:cs typeface="Cambria"/>
              </a:rPr>
              <a:t> </a:t>
            </a:r>
            <a:r>
              <a:rPr lang="en-US" b="1" cap="small" dirty="0" err="1">
                <a:latin typeface="Cambria"/>
                <a:cs typeface="Cambria"/>
              </a:rPr>
              <a:t>Flamininus</a:t>
            </a:r>
            <a:endParaRPr lang="en-US" sz="2444" cap="small" dirty="0">
              <a:latin typeface="+mn-lt"/>
              <a:cs typeface=""/>
            </a:endParaRPr>
          </a:p>
        </p:txBody>
      </p:sp>
      <p:pic>
        <p:nvPicPr>
          <p:cNvPr id="9" name="Content Placeholder 8"/>
          <p:cNvPicPr>
            <a:picLocks noGrp="1" noChangeAspect="1"/>
          </p:cNvPicPr>
          <p:nvPr>
            <p:ph idx="1"/>
          </p:nvPr>
        </p:nvPicPr>
        <p:blipFill>
          <a:blip r:embed="rId2"/>
          <a:srcRect t="25000" b="26471"/>
          <a:stretch>
            <a:fillRect/>
          </a:stretch>
        </p:blipFill>
        <p:spPr>
          <a:xfrm>
            <a:off x="152400" y="1676400"/>
            <a:ext cx="5652655" cy="2743200"/>
          </a:xfrm>
        </p:spPr>
      </p:pic>
      <p:sp>
        <p:nvSpPr>
          <p:cNvPr id="7" name="TextBox 6"/>
          <p:cNvSpPr txBox="1"/>
          <p:nvPr/>
        </p:nvSpPr>
        <p:spPr>
          <a:xfrm>
            <a:off x="152400" y="4529707"/>
            <a:ext cx="5562600" cy="2089483"/>
          </a:xfrm>
          <a:prstGeom prst="rect">
            <a:avLst/>
          </a:prstGeom>
          <a:noFill/>
        </p:spPr>
        <p:txBody>
          <a:bodyPr wrap="square" rtlCol="0">
            <a:normAutofit/>
          </a:bodyPr>
          <a:lstStyle/>
          <a:p>
            <a:r>
              <a:rPr lang="en-US" dirty="0"/>
              <a:t>Gold </a:t>
            </a:r>
            <a:r>
              <a:rPr lang="en-US" dirty="0" err="1"/>
              <a:t>stater</a:t>
            </a:r>
            <a:r>
              <a:rPr lang="en-US" dirty="0"/>
              <a:t>, Macedonia, c. 196 BCE; </a:t>
            </a:r>
            <a:r>
              <a:rPr lang="en-US" dirty="0" err="1"/>
              <a:t>obv</a:t>
            </a:r>
            <a:r>
              <a:rPr lang="en-US" dirty="0"/>
              <a:t>.: head of T. </a:t>
            </a:r>
            <a:r>
              <a:rPr lang="en-US" dirty="0" err="1"/>
              <a:t>Quinctius</a:t>
            </a:r>
            <a:r>
              <a:rPr lang="en-US" dirty="0"/>
              <a:t> </a:t>
            </a:r>
            <a:r>
              <a:rPr lang="en-US" dirty="0" err="1"/>
              <a:t>r</a:t>
            </a:r>
            <a:r>
              <a:rPr lang="en-US" dirty="0"/>
              <a:t>.; rev.: Nike standing </a:t>
            </a:r>
            <a:r>
              <a:rPr lang="en-US" dirty="0" err="1"/>
              <a:t>l</a:t>
            </a:r>
            <a:r>
              <a:rPr lang="en-US" dirty="0"/>
              <a:t>., holding laurel crown; legend: T. </a:t>
            </a:r>
            <a:r>
              <a:rPr lang="en-US" dirty="0" err="1"/>
              <a:t>QUINCTI[us</a:t>
            </a:r>
            <a:r>
              <a:rPr lang="en-US" dirty="0"/>
              <a:t>]</a:t>
            </a:r>
          </a:p>
        </p:txBody>
      </p:sp>
      <p:sp>
        <p:nvSpPr>
          <p:cNvPr id="10" name="TextBox 9"/>
          <p:cNvSpPr txBox="1"/>
          <p:nvPr/>
        </p:nvSpPr>
        <p:spPr>
          <a:xfrm>
            <a:off x="304800" y="1295400"/>
            <a:ext cx="457200" cy="461665"/>
          </a:xfrm>
          <a:prstGeom prst="rect">
            <a:avLst/>
          </a:prstGeom>
          <a:noFill/>
        </p:spPr>
        <p:txBody>
          <a:bodyPr wrap="square" rtlCol="0">
            <a:spAutoFit/>
          </a:bodyPr>
          <a:lstStyle/>
          <a:p>
            <a:r>
              <a:rPr lang="en-US" sz="2400" b="1" dirty="0"/>
              <a:t>*</a:t>
            </a:r>
          </a:p>
        </p:txBody>
      </p:sp>
      <p:sp>
        <p:nvSpPr>
          <p:cNvPr id="8" name="Content Placeholder 3"/>
          <p:cNvSpPr txBox="1">
            <a:spLocks/>
          </p:cNvSpPr>
          <p:nvPr/>
        </p:nvSpPr>
        <p:spPr>
          <a:xfrm>
            <a:off x="5867400" y="1600200"/>
            <a:ext cx="2819400" cy="4525963"/>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 228-174 BCE</a:t>
            </a:r>
          </a:p>
          <a:p>
            <a:r>
              <a:rPr lang="en-US" dirty="0"/>
              <a:t>Military tribune in 208</a:t>
            </a:r>
          </a:p>
          <a:p>
            <a:r>
              <a:rPr lang="en-US" dirty="0"/>
              <a:t>Quaestor in 206</a:t>
            </a:r>
          </a:p>
          <a:p>
            <a:r>
              <a:rPr lang="en-US" dirty="0"/>
              <a:t>Elected consul in 198</a:t>
            </a:r>
          </a:p>
          <a:p>
            <a:r>
              <a:rPr lang="en-US" dirty="0"/>
              <a:t>Defeated Philip at Cynoscephalae in 197</a:t>
            </a:r>
          </a:p>
          <a:p>
            <a:r>
              <a:rPr lang="en-US" dirty="0"/>
              <a:t>Proclaimed the ‘freedom of the Greeks’ at the Isthmian Games in 196</a:t>
            </a:r>
          </a:p>
        </p:txBody>
      </p:sp>
    </p:spTree>
    <p:extLst>
      <p:ext uri="{BB962C8B-B14F-4D97-AF65-F5344CB8AC3E}">
        <p14:creationId xmlns:p14="http://schemas.microsoft.com/office/powerpoint/2010/main" val="285590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Freedom of the Greeks</a:t>
            </a:r>
          </a:p>
        </p:txBody>
      </p:sp>
      <p:sp>
        <p:nvSpPr>
          <p:cNvPr id="3" name="Content Placeholder 2"/>
          <p:cNvSpPr>
            <a:spLocks noGrp="1"/>
          </p:cNvSpPr>
          <p:nvPr>
            <p:ph idx="1"/>
          </p:nvPr>
        </p:nvSpPr>
        <p:spPr/>
        <p:txBody>
          <a:bodyPr>
            <a:normAutofit lnSpcReduction="10000"/>
          </a:bodyPr>
          <a:lstStyle/>
          <a:p>
            <a:pPr marL="0" indent="0">
              <a:buNone/>
            </a:pPr>
            <a:r>
              <a:rPr lang="en-US" dirty="0"/>
              <a:t>“The Roman senate and Titus </a:t>
            </a:r>
            <a:r>
              <a:rPr lang="en-US" dirty="0" err="1"/>
              <a:t>Quinctius</a:t>
            </a:r>
            <a:r>
              <a:rPr lang="en-US" dirty="0"/>
              <a:t> consul, having defeated King Philip and the Macedonians, release as free, without garrisons, subject to no tribute and in the enjoyment of their ancestral laws [the following peoples]: the Corinthians, </a:t>
            </a:r>
            <a:r>
              <a:rPr lang="en-US" dirty="0" err="1"/>
              <a:t>Phocians</a:t>
            </a:r>
            <a:r>
              <a:rPr lang="en-US" dirty="0"/>
              <a:t>, </a:t>
            </a:r>
            <a:r>
              <a:rPr lang="en-US" dirty="0" err="1"/>
              <a:t>Locrians</a:t>
            </a:r>
            <a:r>
              <a:rPr lang="en-US" dirty="0"/>
              <a:t>, </a:t>
            </a:r>
            <a:r>
              <a:rPr lang="en-US" dirty="0" err="1"/>
              <a:t>Euboeans</a:t>
            </a:r>
            <a:r>
              <a:rPr lang="en-US" dirty="0"/>
              <a:t>, </a:t>
            </a:r>
            <a:r>
              <a:rPr lang="en-US" dirty="0" err="1"/>
              <a:t>Phthiotic</a:t>
            </a:r>
            <a:r>
              <a:rPr lang="en-US" dirty="0"/>
              <a:t> Achaeans, Magnesians, </a:t>
            </a:r>
            <a:r>
              <a:rPr lang="en-US" dirty="0" err="1"/>
              <a:t>Thessalians</a:t>
            </a:r>
            <a:r>
              <a:rPr lang="en-US" dirty="0"/>
              <a:t>, and Perrhaebians.”</a:t>
            </a:r>
          </a:p>
          <a:p>
            <a:pPr marL="0" indent="0" algn="r">
              <a:buNone/>
            </a:pPr>
            <a:r>
              <a:rPr lang="en-US" dirty="0"/>
              <a:t>- Polybius 18.46.5</a:t>
            </a:r>
          </a:p>
        </p:txBody>
      </p:sp>
      <p:sp>
        <p:nvSpPr>
          <p:cNvPr id="4" name="TextBox 3"/>
          <p:cNvSpPr txBox="1"/>
          <p:nvPr/>
        </p:nvSpPr>
        <p:spPr>
          <a:xfrm>
            <a:off x="152400" y="174466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1534600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War with the Seleucids</a:t>
            </a:r>
          </a:p>
        </p:txBody>
      </p:sp>
      <p:sp>
        <p:nvSpPr>
          <p:cNvPr id="3" name="Content Placeholder 2"/>
          <p:cNvSpPr>
            <a:spLocks noGrp="1"/>
          </p:cNvSpPr>
          <p:nvPr>
            <p:ph idx="1"/>
          </p:nvPr>
        </p:nvSpPr>
        <p:spPr/>
        <p:txBody>
          <a:bodyPr/>
          <a:lstStyle/>
          <a:p>
            <a:r>
              <a:rPr lang="en-US" dirty="0"/>
              <a:t>Invaded Greece in 192 BCE; defeated by the Romans in 191</a:t>
            </a:r>
          </a:p>
          <a:p>
            <a:r>
              <a:rPr lang="en-US" dirty="0"/>
              <a:t>Romans invaded Asia Minor and defeated the Seleucids again in 188</a:t>
            </a:r>
          </a:p>
          <a:p>
            <a:r>
              <a:rPr lang="en-US" dirty="0"/>
              <a:t>In the Peace of </a:t>
            </a:r>
            <a:r>
              <a:rPr lang="en-US" dirty="0" err="1"/>
              <a:t>Apamea</a:t>
            </a:r>
            <a:r>
              <a:rPr lang="en-US" dirty="0"/>
              <a:t> (188), the Romans give large tracts of Seleucid territory to Pergamum</a:t>
            </a:r>
          </a:p>
        </p:txBody>
      </p:sp>
    </p:spTree>
    <p:extLst>
      <p:ext uri="{BB962C8B-B14F-4D97-AF65-F5344CB8AC3E}">
        <p14:creationId xmlns:p14="http://schemas.microsoft.com/office/powerpoint/2010/main" val="325707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King Perseus of Macedonia</a:t>
            </a:r>
          </a:p>
        </p:txBody>
      </p:sp>
      <p:sp>
        <p:nvSpPr>
          <p:cNvPr id="3" name="Content Placeholder 2"/>
          <p:cNvSpPr>
            <a:spLocks noGrp="1"/>
          </p:cNvSpPr>
          <p:nvPr>
            <p:ph idx="1"/>
          </p:nvPr>
        </p:nvSpPr>
        <p:spPr/>
        <p:txBody>
          <a:bodyPr/>
          <a:lstStyle/>
          <a:p>
            <a:r>
              <a:rPr lang="en-US" dirty="0"/>
              <a:t>c. 213-165 BCE</a:t>
            </a:r>
          </a:p>
          <a:p>
            <a:r>
              <a:rPr lang="en-US" dirty="0"/>
              <a:t>Eldest son of Philip V, whom he succeeded as king in 179</a:t>
            </a:r>
          </a:p>
          <a:p>
            <a:r>
              <a:rPr lang="en-US" dirty="0"/>
              <a:t>Cancelled debts and recalled exiles</a:t>
            </a:r>
          </a:p>
          <a:p>
            <a:r>
              <a:rPr lang="en-US" dirty="0"/>
              <a:t>Rome declared war in 172</a:t>
            </a:r>
          </a:p>
          <a:p>
            <a:r>
              <a:rPr lang="en-US" dirty="0"/>
              <a:t>Defeated by the Romans at </a:t>
            </a:r>
            <a:r>
              <a:rPr lang="en-US" dirty="0" err="1"/>
              <a:t>Pydna</a:t>
            </a:r>
            <a:r>
              <a:rPr lang="en-US" dirty="0"/>
              <a:t> in 168 BCE</a:t>
            </a:r>
          </a:p>
          <a:p>
            <a:r>
              <a:rPr lang="en-US" dirty="0"/>
              <a:t>Macedonian divided in four separate republics</a:t>
            </a:r>
          </a:p>
        </p:txBody>
      </p:sp>
    </p:spTree>
    <p:extLst>
      <p:ext uri="{BB962C8B-B14F-4D97-AF65-F5344CB8AC3E}">
        <p14:creationId xmlns:p14="http://schemas.microsoft.com/office/powerpoint/2010/main" val="4036125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Antiochus IV in Egypt (168 </a:t>
            </a:r>
            <a:r>
              <a:rPr lang="en-US" b="1" cap="small" dirty="0" err="1">
                <a:latin typeface="Cambria" panose="02040503050406030204" pitchFamily="18" charset="0"/>
              </a:rPr>
              <a:t>bce</a:t>
            </a:r>
            <a:r>
              <a:rPr lang="en-US" b="1" cap="small" dirty="0">
                <a:latin typeface="Cambria" panose="02040503050406030204" pitchFamily="18" charset="0"/>
              </a:rPr>
              <a:t>)</a:t>
            </a:r>
          </a:p>
        </p:txBody>
      </p:sp>
      <p:sp>
        <p:nvSpPr>
          <p:cNvPr id="3" name="Content Placeholder 2"/>
          <p:cNvSpPr>
            <a:spLocks noGrp="1"/>
          </p:cNvSpPr>
          <p:nvPr>
            <p:ph idx="1"/>
          </p:nvPr>
        </p:nvSpPr>
        <p:spPr/>
        <p:txBody>
          <a:bodyPr>
            <a:normAutofit fontScale="70000" lnSpcReduction="20000"/>
          </a:bodyPr>
          <a:lstStyle/>
          <a:p>
            <a:pPr marL="0" indent="0">
              <a:buNone/>
            </a:pPr>
            <a:r>
              <a:rPr lang="en-US" dirty="0"/>
              <a:t>“When Antiochus had advanced against Ptolemy in order to take control of </a:t>
            </a:r>
            <a:r>
              <a:rPr lang="en-US" dirty="0" err="1"/>
              <a:t>Pelusium</a:t>
            </a:r>
            <a:r>
              <a:rPr lang="en-US" dirty="0"/>
              <a:t>, he was met by the Roman commander </a:t>
            </a:r>
            <a:r>
              <a:rPr lang="en-US" dirty="0" err="1"/>
              <a:t>Popilius</a:t>
            </a:r>
            <a:r>
              <a:rPr lang="en-US" dirty="0"/>
              <a:t>. The king greeted him by voice from a distance and offered to him his right hand, but </a:t>
            </a:r>
            <a:r>
              <a:rPr lang="en-US" dirty="0" err="1"/>
              <a:t>Popilius</a:t>
            </a:r>
            <a:r>
              <a:rPr lang="en-US" dirty="0"/>
              <a:t> presented to him the tablet he had in his hand which contained the Senate’s decree, and asked Antiochus to read it first…When the king had read it, he said he wanted to consult with his friends on these new developments, but </a:t>
            </a:r>
            <a:r>
              <a:rPr lang="en-US" dirty="0" err="1"/>
              <a:t>Popilius</a:t>
            </a:r>
            <a:r>
              <a:rPr lang="en-US" dirty="0"/>
              <a:t> in reply did something which seemed insolent and arrogant to the highest degree. With a vine stick he which he had in his hand he drew a circle around Antiochus and told him to give his reply to the message before he stepped out of that circle. The king was astounded at this arrogance and after hesitating for a moment said he would do everything the Romans asked from him.”</a:t>
            </a:r>
          </a:p>
          <a:p>
            <a:pPr marL="0" indent="0" algn="r">
              <a:buNone/>
            </a:pPr>
            <a:r>
              <a:rPr lang="en-US" dirty="0"/>
              <a:t>- Polybius 29.27</a:t>
            </a:r>
          </a:p>
        </p:txBody>
      </p:sp>
    </p:spTree>
    <p:extLst>
      <p:ext uri="{BB962C8B-B14F-4D97-AF65-F5344CB8AC3E}">
        <p14:creationId xmlns:p14="http://schemas.microsoft.com/office/powerpoint/2010/main" val="55734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Maccabean Revolt</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20394" y="2067074"/>
            <a:ext cx="3512211" cy="3592215"/>
          </a:xfrm>
        </p:spPr>
      </p:pic>
      <p:sp>
        <p:nvSpPr>
          <p:cNvPr id="4" name="Content Placeholder 3"/>
          <p:cNvSpPr>
            <a:spLocks noGrp="1"/>
          </p:cNvSpPr>
          <p:nvPr>
            <p:ph sz="half" idx="2"/>
          </p:nvPr>
        </p:nvSpPr>
        <p:spPr/>
        <p:txBody>
          <a:bodyPr>
            <a:normAutofit fontScale="85000" lnSpcReduction="20000"/>
          </a:bodyPr>
          <a:lstStyle/>
          <a:p>
            <a:r>
              <a:rPr lang="en-US" dirty="0"/>
              <a:t>Seleucids found a temple of Zeus in Jerusalem in 168 BCE</a:t>
            </a:r>
          </a:p>
          <a:p>
            <a:r>
              <a:rPr lang="en-US" dirty="0"/>
              <a:t>High priest Judas Maccabaeus (‘the Hammer’) revolts in 166</a:t>
            </a:r>
          </a:p>
          <a:p>
            <a:r>
              <a:rPr lang="en-US" dirty="0"/>
              <a:t>Defeats the Seleucids and restores the temple in Jerusalem in 164</a:t>
            </a:r>
          </a:p>
          <a:p>
            <a:pPr lvl="1"/>
            <a:r>
              <a:rPr lang="en-US" dirty="0"/>
              <a:t>Hanukah celebrates this!</a:t>
            </a:r>
          </a:p>
          <a:p>
            <a:r>
              <a:rPr lang="en-US" dirty="0"/>
              <a:t>Makes a treaty with Rome in 161</a:t>
            </a:r>
          </a:p>
          <a:p>
            <a:r>
              <a:rPr lang="en-US" dirty="0"/>
              <a:t>Judas dies in battle in 160 and the revolt is crushed</a:t>
            </a:r>
          </a:p>
        </p:txBody>
      </p:sp>
      <p:sp>
        <p:nvSpPr>
          <p:cNvPr id="7" name="TextBox 6"/>
          <p:cNvSpPr txBox="1"/>
          <p:nvPr/>
        </p:nvSpPr>
        <p:spPr>
          <a:xfrm>
            <a:off x="685800" y="6019800"/>
            <a:ext cx="3581400" cy="369332"/>
          </a:xfrm>
          <a:prstGeom prst="rect">
            <a:avLst/>
          </a:prstGeom>
          <a:noFill/>
        </p:spPr>
        <p:txBody>
          <a:bodyPr wrap="square" rtlCol="0">
            <a:spAutoFit/>
          </a:bodyPr>
          <a:lstStyle/>
          <a:p>
            <a:pPr algn="ctr"/>
            <a:r>
              <a:rPr lang="en-US" dirty="0"/>
              <a:t>Judas Maccabaeus</a:t>
            </a:r>
          </a:p>
        </p:txBody>
      </p:sp>
    </p:spTree>
    <p:extLst>
      <p:ext uri="{BB962C8B-B14F-4D97-AF65-F5344CB8AC3E}">
        <p14:creationId xmlns:p14="http://schemas.microsoft.com/office/powerpoint/2010/main" val="1394601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Rhodes and Delos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102" y="1600200"/>
            <a:ext cx="5666898" cy="4525963"/>
          </a:xfrm>
        </p:spPr>
      </p:pic>
      <p:sp>
        <p:nvSpPr>
          <p:cNvPr id="5" name="TextBox 4"/>
          <p:cNvSpPr txBox="1"/>
          <p:nvPr/>
        </p:nvSpPr>
        <p:spPr>
          <a:xfrm>
            <a:off x="304800" y="1600200"/>
            <a:ext cx="2514600"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t>Rhodes</a:t>
            </a:r>
          </a:p>
          <a:p>
            <a:pPr marL="342900" indent="-342900">
              <a:buFont typeface="Arial" panose="020B0604020202020204" pitchFamily="34" charset="0"/>
              <a:buChar char="•"/>
            </a:pPr>
            <a:r>
              <a:rPr lang="en-US" sz="2200" dirty="0"/>
              <a:t>Delos handed over to Athens in 167 and declared a free port (i.e. tax free)</a:t>
            </a:r>
          </a:p>
          <a:p>
            <a:pPr marL="342900" indent="-342900">
              <a:buFont typeface="Arial" panose="020B0604020202020204" pitchFamily="34" charset="0"/>
              <a:buChar char="•"/>
            </a:pPr>
            <a:r>
              <a:rPr lang="en-US" sz="2200" dirty="0" err="1"/>
              <a:t>Rhodian</a:t>
            </a:r>
            <a:r>
              <a:rPr lang="en-US" sz="2200" dirty="0"/>
              <a:t> economy destroyed as a result</a:t>
            </a:r>
          </a:p>
        </p:txBody>
      </p:sp>
      <p:sp>
        <p:nvSpPr>
          <p:cNvPr id="9" name="Oval 8"/>
          <p:cNvSpPr/>
          <p:nvPr/>
        </p:nvSpPr>
        <p:spPr>
          <a:xfrm>
            <a:off x="8001000" y="4533900"/>
            <a:ext cx="533400" cy="6477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4495800"/>
            <a:ext cx="327837" cy="2667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0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Sack of Corinth</a:t>
            </a:r>
          </a:p>
        </p:txBody>
      </p:sp>
      <p:sp>
        <p:nvSpPr>
          <p:cNvPr id="3" name="Content Placeholder 2"/>
          <p:cNvSpPr>
            <a:spLocks noGrp="1"/>
          </p:cNvSpPr>
          <p:nvPr>
            <p:ph sz="half" idx="1"/>
          </p:nvPr>
        </p:nvSpPr>
        <p:spPr/>
        <p:txBody>
          <a:bodyPr>
            <a:normAutofit fontScale="85000" lnSpcReduction="20000"/>
          </a:bodyPr>
          <a:lstStyle/>
          <a:p>
            <a:r>
              <a:rPr lang="en-US" dirty="0"/>
              <a:t>War between Rome and the Achaean League in 146 BCE</a:t>
            </a:r>
          </a:p>
          <a:p>
            <a:r>
              <a:rPr lang="en-US" dirty="0"/>
              <a:t>Sparta wished to leave the League; Rome gave permission, but the League attacked Sparta</a:t>
            </a:r>
          </a:p>
          <a:p>
            <a:r>
              <a:rPr lang="en-US" dirty="0"/>
              <a:t>The Romans entered the war on the side of Sparta and quickly defeated the League</a:t>
            </a:r>
          </a:p>
          <a:p>
            <a:r>
              <a:rPr lang="en-US" dirty="0"/>
              <a:t>Corinth was sacked by the Romans under Lucius </a:t>
            </a:r>
            <a:r>
              <a:rPr lang="en-US" dirty="0" err="1"/>
              <a:t>Mummius</a:t>
            </a:r>
            <a:r>
              <a:rPr lang="en-US" dirty="0"/>
              <a:t> and Greece lost its independence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39707" y="1600200"/>
            <a:ext cx="3655585" cy="4525963"/>
          </a:xfrm>
        </p:spPr>
      </p:pic>
    </p:spTree>
    <p:extLst>
      <p:ext uri="{BB962C8B-B14F-4D97-AF65-F5344CB8AC3E}">
        <p14:creationId xmlns:p14="http://schemas.microsoft.com/office/powerpoint/2010/main" val="2289749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a:t>
            </a:r>
            <a:r>
              <a:rPr lang="en-US" b="1" cap="small" dirty="0" err="1">
                <a:latin typeface="Cambria" panose="02040503050406030204" pitchFamily="18" charset="0"/>
              </a:rPr>
              <a:t>Attalids</a:t>
            </a:r>
            <a:endParaRPr lang="en-US" b="1" cap="small" dirty="0">
              <a:latin typeface="Cambria" panose="02040503050406030204" pitchFamily="18" charset="0"/>
            </a:endParaRPr>
          </a:p>
        </p:txBody>
      </p:sp>
      <p:pic>
        <p:nvPicPr>
          <p:cNvPr id="6" name="Content Placeholder 5"/>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3658" r="37654"/>
          <a:stretch/>
        </p:blipFill>
        <p:spPr>
          <a:xfrm>
            <a:off x="457200" y="1600200"/>
            <a:ext cx="3923414" cy="4495800"/>
          </a:xfrm>
        </p:spPr>
      </p:pic>
      <p:sp>
        <p:nvSpPr>
          <p:cNvPr id="5" name="Content Placeholder 4"/>
          <p:cNvSpPr>
            <a:spLocks noGrp="1"/>
          </p:cNvSpPr>
          <p:nvPr>
            <p:ph sz="half" idx="2"/>
          </p:nvPr>
        </p:nvSpPr>
        <p:spPr/>
        <p:txBody>
          <a:bodyPr>
            <a:normAutofit lnSpcReduction="10000"/>
          </a:bodyPr>
          <a:lstStyle/>
          <a:p>
            <a:r>
              <a:rPr lang="en-US" dirty="0"/>
              <a:t>Kings of Pergamum in western Asia Minor</a:t>
            </a:r>
          </a:p>
          <a:p>
            <a:r>
              <a:rPr lang="en-US" dirty="0"/>
              <a:t>Frequent allies of Rome, but not always</a:t>
            </a:r>
          </a:p>
          <a:p>
            <a:r>
              <a:rPr lang="en-US" dirty="0"/>
              <a:t>When King </a:t>
            </a:r>
            <a:r>
              <a:rPr lang="en-US" dirty="0" err="1"/>
              <a:t>Attalus</a:t>
            </a:r>
            <a:r>
              <a:rPr lang="en-US" dirty="0"/>
              <a:t> III died in 133 BCE he left Pergamum and his kingdom to the Roman people</a:t>
            </a:r>
          </a:p>
          <a:p>
            <a:pPr lvl="1"/>
            <a:r>
              <a:rPr lang="en-US" dirty="0"/>
              <a:t>Had no heir</a:t>
            </a:r>
          </a:p>
        </p:txBody>
      </p:sp>
    </p:spTree>
    <p:extLst>
      <p:ext uri="{BB962C8B-B14F-4D97-AF65-F5344CB8AC3E}">
        <p14:creationId xmlns:p14="http://schemas.microsoft.com/office/powerpoint/2010/main" val="2455599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Hellenistic Kingdoms</a:t>
            </a:r>
          </a:p>
        </p:txBody>
      </p:sp>
      <p:sp>
        <p:nvSpPr>
          <p:cNvPr id="3" name="Text Placeholder 2"/>
          <p:cNvSpPr>
            <a:spLocks noGrp="1"/>
          </p:cNvSpPr>
          <p:nvPr>
            <p:ph type="body" idx="1"/>
          </p:nvPr>
        </p:nvSpPr>
        <p:spPr>
          <a:xfrm>
            <a:off x="228600" y="1524000"/>
            <a:ext cx="2057400" cy="639762"/>
          </a:xfrm>
        </p:spPr>
        <p:txBody>
          <a:bodyPr>
            <a:normAutofit fontScale="70000" lnSpcReduction="20000"/>
          </a:bodyPr>
          <a:lstStyle/>
          <a:p>
            <a:pPr algn="ctr"/>
            <a:r>
              <a:rPr lang="en-US" dirty="0"/>
              <a:t>Ptolemaic Kingdom</a:t>
            </a:r>
          </a:p>
          <a:p>
            <a:pPr algn="ctr"/>
            <a:r>
              <a:rPr lang="en-US" dirty="0"/>
              <a:t>(Egypt)</a:t>
            </a:r>
          </a:p>
        </p:txBody>
      </p:sp>
      <p:sp>
        <p:nvSpPr>
          <p:cNvPr id="5" name="Text Placeholder 4"/>
          <p:cNvSpPr>
            <a:spLocks noGrp="1"/>
          </p:cNvSpPr>
          <p:nvPr>
            <p:ph type="body" sz="quarter" idx="3"/>
          </p:nvPr>
        </p:nvSpPr>
        <p:spPr>
          <a:xfrm>
            <a:off x="2667000" y="1524000"/>
            <a:ext cx="1676399" cy="639762"/>
          </a:xfrm>
        </p:spPr>
        <p:txBody>
          <a:bodyPr>
            <a:normAutofit fontScale="70000" lnSpcReduction="20000"/>
          </a:bodyPr>
          <a:lstStyle/>
          <a:p>
            <a:pPr algn="ctr"/>
            <a:r>
              <a:rPr lang="en-US" dirty="0"/>
              <a:t>Seleucid Empire</a:t>
            </a:r>
          </a:p>
          <a:p>
            <a:pPr algn="ctr"/>
            <a:r>
              <a:rPr lang="en-US" dirty="0"/>
              <a:t>(Middle East)</a:t>
            </a:r>
          </a:p>
        </p:txBody>
      </p:sp>
      <p:pic>
        <p:nvPicPr>
          <p:cNvPr id="9" name="Content Placeholder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362200" y="2209800"/>
            <a:ext cx="2286000" cy="3048000"/>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28600" y="2209800"/>
            <a:ext cx="2057400" cy="3086100"/>
          </a:xfrm>
        </p:spPr>
      </p:pic>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2" name="Text Placeholder 2"/>
          <p:cNvSpPr txBox="1">
            <a:spLocks/>
          </p:cNvSpPr>
          <p:nvPr/>
        </p:nvSpPr>
        <p:spPr>
          <a:xfrm>
            <a:off x="228600" y="5410200"/>
            <a:ext cx="2057400"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‘Ptolemy’</a:t>
            </a:r>
          </a:p>
        </p:txBody>
      </p:sp>
      <p:sp>
        <p:nvSpPr>
          <p:cNvPr id="13" name="Text Placeholder 2"/>
          <p:cNvSpPr txBox="1">
            <a:spLocks/>
          </p:cNvSpPr>
          <p:nvPr/>
        </p:nvSpPr>
        <p:spPr>
          <a:xfrm>
            <a:off x="2514600" y="5410200"/>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Seleucus</a:t>
            </a:r>
            <a:r>
              <a:rPr lang="en-US" sz="1600" b="0" dirty="0"/>
              <a:t>’ and ‘Antiochus’</a:t>
            </a:r>
          </a:p>
        </p:txBody>
      </p:sp>
      <p:sp>
        <p:nvSpPr>
          <p:cNvPr id="15" name="Text Placeholder 4"/>
          <p:cNvSpPr txBox="1">
            <a:spLocks/>
          </p:cNvSpPr>
          <p:nvPr/>
        </p:nvSpPr>
        <p:spPr>
          <a:xfrm>
            <a:off x="5084908" y="1513367"/>
            <a:ext cx="16763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a:t>Antigonids</a:t>
            </a:r>
          </a:p>
          <a:p>
            <a:pPr algn="ctr"/>
            <a:r>
              <a:rPr lang="en-US" sz="1700" dirty="0"/>
              <a:t>(Macedonia)</a:t>
            </a:r>
          </a:p>
        </p:txBody>
      </p:sp>
      <p:pic>
        <p:nvPicPr>
          <p:cNvPr id="16"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3416" y="2590800"/>
            <a:ext cx="2479384" cy="2286000"/>
          </a:xfrm>
          <a:prstGeom prst="rect">
            <a:avLst/>
          </a:prstGeom>
        </p:spPr>
      </p:pic>
      <p:sp>
        <p:nvSpPr>
          <p:cNvPr id="17" name="Text Placeholder 2"/>
          <p:cNvSpPr txBox="1">
            <a:spLocks/>
          </p:cNvSpPr>
          <p:nvPr/>
        </p:nvSpPr>
        <p:spPr>
          <a:xfrm>
            <a:off x="5029200" y="5410200"/>
            <a:ext cx="1828800" cy="90199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‘Philip’ and other things</a:t>
            </a:r>
          </a:p>
        </p:txBody>
      </p:sp>
      <p:sp>
        <p:nvSpPr>
          <p:cNvPr id="18" name="Text Placeholder 4"/>
          <p:cNvSpPr txBox="1">
            <a:spLocks/>
          </p:cNvSpPr>
          <p:nvPr/>
        </p:nvSpPr>
        <p:spPr>
          <a:xfrm>
            <a:off x="7162800" y="1536404"/>
            <a:ext cx="19811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err="1"/>
              <a:t>Attalids</a:t>
            </a:r>
            <a:endParaRPr lang="en-US" sz="1700" dirty="0"/>
          </a:p>
          <a:p>
            <a:pPr algn="ctr"/>
            <a:r>
              <a:rPr lang="en-US" sz="1700" dirty="0"/>
              <a:t>(Western Turkey)</a:t>
            </a:r>
          </a:p>
        </p:txBody>
      </p:sp>
      <p:pic>
        <p:nvPicPr>
          <p:cNvPr id="19"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4370" y="2222204"/>
            <a:ext cx="1843430" cy="3048000"/>
          </a:xfrm>
          <a:prstGeom prst="rect">
            <a:avLst/>
          </a:prstGeom>
        </p:spPr>
      </p:pic>
      <p:sp>
        <p:nvSpPr>
          <p:cNvPr id="20" name="Text Placeholder 2"/>
          <p:cNvSpPr txBox="1">
            <a:spLocks/>
          </p:cNvSpPr>
          <p:nvPr/>
        </p:nvSpPr>
        <p:spPr>
          <a:xfrm>
            <a:off x="7226595" y="5422604"/>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Eumenes</a:t>
            </a:r>
            <a:r>
              <a:rPr lang="en-US" sz="1600" b="0" dirty="0"/>
              <a:t>’ and ‘</a:t>
            </a:r>
            <a:r>
              <a:rPr lang="en-US" sz="1600" b="0" dirty="0" err="1"/>
              <a:t>Attalus</a:t>
            </a:r>
            <a:r>
              <a:rPr lang="en-US" sz="1600" b="0" dirty="0"/>
              <a:t>’</a:t>
            </a:r>
          </a:p>
        </p:txBody>
      </p:sp>
    </p:spTree>
    <p:extLst>
      <p:ext uri="{BB962C8B-B14F-4D97-AF65-F5344CB8AC3E}">
        <p14:creationId xmlns:p14="http://schemas.microsoft.com/office/powerpoint/2010/main" val="285242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The Hellenistic World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16476"/>
            <a:ext cx="8229600" cy="4493411"/>
          </a:xfrm>
        </p:spPr>
      </p:pic>
    </p:spTree>
    <p:extLst>
      <p:ext uri="{BB962C8B-B14F-4D97-AF65-F5344CB8AC3E}">
        <p14:creationId xmlns:p14="http://schemas.microsoft.com/office/powerpoint/2010/main" val="4081495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The Antigonids</a:t>
            </a:r>
          </a:p>
        </p:txBody>
      </p:sp>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5" name="Text Placeholder 4"/>
          <p:cNvSpPr txBox="1">
            <a:spLocks/>
          </p:cNvSpPr>
          <p:nvPr/>
        </p:nvSpPr>
        <p:spPr>
          <a:xfrm>
            <a:off x="5084908" y="1513367"/>
            <a:ext cx="16763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a:t>Antigonids</a:t>
            </a:r>
          </a:p>
          <a:p>
            <a:pPr algn="ctr"/>
            <a:r>
              <a:rPr lang="en-US" sz="1700" dirty="0"/>
              <a:t>(Macedonia)</a:t>
            </a:r>
          </a:p>
        </p:txBody>
      </p:sp>
      <p:pic>
        <p:nvPicPr>
          <p:cNvPr id="16"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3416" y="2590800"/>
            <a:ext cx="2479384" cy="2286000"/>
          </a:xfrm>
          <a:prstGeom prst="rect">
            <a:avLst/>
          </a:prstGeom>
        </p:spPr>
      </p:pic>
      <p:sp>
        <p:nvSpPr>
          <p:cNvPr id="17" name="Text Placeholder 2"/>
          <p:cNvSpPr txBox="1">
            <a:spLocks/>
          </p:cNvSpPr>
          <p:nvPr/>
        </p:nvSpPr>
        <p:spPr>
          <a:xfrm>
            <a:off x="5029200" y="5410200"/>
            <a:ext cx="1828800" cy="90199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‘Philip’ and other things</a:t>
            </a:r>
          </a:p>
        </p:txBody>
      </p:sp>
      <p:sp>
        <p:nvSpPr>
          <p:cNvPr id="10" name="Content Placeholder 9"/>
          <p:cNvSpPr>
            <a:spLocks noGrp="1"/>
          </p:cNvSpPr>
          <p:nvPr>
            <p:ph sz="half" idx="2"/>
          </p:nvPr>
        </p:nvSpPr>
        <p:spPr/>
        <p:txBody>
          <a:bodyPr/>
          <a:lstStyle/>
          <a:p>
            <a:r>
              <a:rPr lang="en-US" dirty="0"/>
              <a:t>Rome encroached on Macedonia’s sphere of influence in Illyria</a:t>
            </a:r>
          </a:p>
          <a:p>
            <a:r>
              <a:rPr lang="en-US" dirty="0"/>
              <a:t>Defeated at Cynoscephalae in 197 and </a:t>
            </a:r>
            <a:r>
              <a:rPr lang="en-US" dirty="0" err="1"/>
              <a:t>Pydna</a:t>
            </a:r>
            <a:r>
              <a:rPr lang="en-US" dirty="0"/>
              <a:t> in 168 BCE</a:t>
            </a:r>
          </a:p>
          <a:p>
            <a:r>
              <a:rPr lang="en-US" dirty="0"/>
              <a:t>Kingdom broken up into republics</a:t>
            </a:r>
          </a:p>
        </p:txBody>
      </p:sp>
    </p:spTree>
    <p:extLst>
      <p:ext uri="{BB962C8B-B14F-4D97-AF65-F5344CB8AC3E}">
        <p14:creationId xmlns:p14="http://schemas.microsoft.com/office/powerpoint/2010/main" val="1727782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The Seleucids</a:t>
            </a:r>
          </a:p>
        </p:txBody>
      </p:sp>
      <p:sp>
        <p:nvSpPr>
          <p:cNvPr id="5" name="Text Placeholder 4"/>
          <p:cNvSpPr>
            <a:spLocks noGrp="1"/>
          </p:cNvSpPr>
          <p:nvPr>
            <p:ph type="body" sz="quarter" idx="3"/>
          </p:nvPr>
        </p:nvSpPr>
        <p:spPr>
          <a:xfrm>
            <a:off x="2667000" y="1524000"/>
            <a:ext cx="1676399" cy="639762"/>
          </a:xfrm>
        </p:spPr>
        <p:txBody>
          <a:bodyPr>
            <a:normAutofit fontScale="70000" lnSpcReduction="20000"/>
          </a:bodyPr>
          <a:lstStyle/>
          <a:p>
            <a:pPr algn="ctr"/>
            <a:r>
              <a:rPr lang="en-US" dirty="0"/>
              <a:t>Seleucid Empire</a:t>
            </a:r>
          </a:p>
          <a:p>
            <a:pPr algn="ctr"/>
            <a:r>
              <a:rPr lang="en-US" dirty="0"/>
              <a:t>(Middle East)</a:t>
            </a:r>
          </a:p>
        </p:txBody>
      </p:sp>
      <p:pic>
        <p:nvPicPr>
          <p:cNvPr id="9" name="Content Placeholder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362200" y="2209800"/>
            <a:ext cx="2286000" cy="3048000"/>
          </a:xfrm>
        </p:spPr>
      </p:pic>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3" name="Text Placeholder 2"/>
          <p:cNvSpPr txBox="1">
            <a:spLocks/>
          </p:cNvSpPr>
          <p:nvPr/>
        </p:nvSpPr>
        <p:spPr>
          <a:xfrm>
            <a:off x="2514600" y="5410200"/>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Seleucus</a:t>
            </a:r>
            <a:r>
              <a:rPr lang="en-US" sz="1600" b="0" dirty="0"/>
              <a:t>’ and ‘Antiochus’</a:t>
            </a:r>
          </a:p>
        </p:txBody>
      </p:sp>
      <p:sp>
        <p:nvSpPr>
          <p:cNvPr id="4" name="Content Placeholder 3"/>
          <p:cNvSpPr>
            <a:spLocks noGrp="1"/>
          </p:cNvSpPr>
          <p:nvPr>
            <p:ph sz="half" idx="2"/>
          </p:nvPr>
        </p:nvSpPr>
        <p:spPr>
          <a:xfrm>
            <a:off x="4875212" y="2174875"/>
            <a:ext cx="4040188" cy="3951288"/>
          </a:xfrm>
        </p:spPr>
        <p:txBody>
          <a:bodyPr/>
          <a:lstStyle/>
          <a:p>
            <a:r>
              <a:rPr lang="en-US" dirty="0"/>
              <a:t>Took in Hannibal in 195 BCE</a:t>
            </a:r>
          </a:p>
          <a:p>
            <a:r>
              <a:rPr lang="en-US" dirty="0"/>
              <a:t>Invaded Greece in 192; defeated by the Romans in 191</a:t>
            </a:r>
          </a:p>
          <a:p>
            <a:r>
              <a:rPr lang="en-US" dirty="0"/>
              <a:t>Romans invade Seleucid Asia Minor in 188</a:t>
            </a:r>
          </a:p>
          <a:p>
            <a:r>
              <a:rPr lang="en-US" dirty="0"/>
              <a:t>Seleucids are unable to oppose Rome after that</a:t>
            </a:r>
          </a:p>
        </p:txBody>
      </p:sp>
    </p:spTree>
    <p:extLst>
      <p:ext uri="{BB962C8B-B14F-4D97-AF65-F5344CB8AC3E}">
        <p14:creationId xmlns:p14="http://schemas.microsoft.com/office/powerpoint/2010/main" val="2089321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The </a:t>
            </a:r>
            <a:r>
              <a:rPr lang="en-US" b="1" cap="small" dirty="0" err="1">
                <a:latin typeface="Cambria" pitchFamily="18" charset="0"/>
              </a:rPr>
              <a:t>Attalids</a:t>
            </a:r>
            <a:endParaRPr lang="en-US" b="1" cap="small" dirty="0">
              <a:latin typeface="Cambria" pitchFamily="18" charset="0"/>
            </a:endParaRPr>
          </a:p>
        </p:txBody>
      </p:sp>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8" name="Text Placeholder 4"/>
          <p:cNvSpPr txBox="1">
            <a:spLocks/>
          </p:cNvSpPr>
          <p:nvPr/>
        </p:nvSpPr>
        <p:spPr>
          <a:xfrm>
            <a:off x="7162800" y="1536404"/>
            <a:ext cx="19811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err="1"/>
              <a:t>Attalids</a:t>
            </a:r>
            <a:endParaRPr lang="en-US" sz="1700" dirty="0"/>
          </a:p>
          <a:p>
            <a:pPr algn="ctr"/>
            <a:r>
              <a:rPr lang="en-US" sz="1700" dirty="0"/>
              <a:t>(Western Turkey)</a:t>
            </a:r>
          </a:p>
        </p:txBody>
      </p:sp>
      <p:pic>
        <p:nvPicPr>
          <p:cNvPr id="19" name="Content Placeholder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4370" y="2222204"/>
            <a:ext cx="1843430" cy="3048000"/>
          </a:xfrm>
          <a:prstGeom prst="rect">
            <a:avLst/>
          </a:prstGeom>
        </p:spPr>
      </p:pic>
      <p:sp>
        <p:nvSpPr>
          <p:cNvPr id="20" name="Text Placeholder 2"/>
          <p:cNvSpPr txBox="1">
            <a:spLocks/>
          </p:cNvSpPr>
          <p:nvPr/>
        </p:nvSpPr>
        <p:spPr>
          <a:xfrm>
            <a:off x="7226595" y="5422604"/>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Eumenes</a:t>
            </a:r>
            <a:r>
              <a:rPr lang="en-US" sz="1600" b="0" dirty="0"/>
              <a:t>’ and ‘</a:t>
            </a:r>
            <a:r>
              <a:rPr lang="en-US" sz="1600" b="0" dirty="0" err="1"/>
              <a:t>Attalus</a:t>
            </a:r>
            <a:r>
              <a:rPr lang="en-US" sz="1600" b="0" dirty="0"/>
              <a:t>’</a:t>
            </a:r>
          </a:p>
        </p:txBody>
      </p:sp>
      <p:sp>
        <p:nvSpPr>
          <p:cNvPr id="4" name="Content Placeholder 3"/>
          <p:cNvSpPr>
            <a:spLocks noGrp="1"/>
          </p:cNvSpPr>
          <p:nvPr>
            <p:ph sz="half" idx="2"/>
          </p:nvPr>
        </p:nvSpPr>
        <p:spPr/>
        <p:txBody>
          <a:bodyPr/>
          <a:lstStyle/>
          <a:p>
            <a:r>
              <a:rPr lang="en-US" dirty="0"/>
              <a:t>Usually played other kings off against each other</a:t>
            </a:r>
          </a:p>
          <a:p>
            <a:r>
              <a:rPr lang="en-US" dirty="0"/>
              <a:t>Supported Rome when it was to their benefit</a:t>
            </a:r>
          </a:p>
          <a:p>
            <a:r>
              <a:rPr lang="en-US" dirty="0" err="1"/>
              <a:t>Attalus</a:t>
            </a:r>
            <a:r>
              <a:rPr lang="en-US" dirty="0"/>
              <a:t> III bequeathed his kingdom to the Romans in 133 BCE</a:t>
            </a:r>
          </a:p>
        </p:txBody>
      </p:sp>
    </p:spTree>
    <p:extLst>
      <p:ext uri="{BB962C8B-B14F-4D97-AF65-F5344CB8AC3E}">
        <p14:creationId xmlns:p14="http://schemas.microsoft.com/office/powerpoint/2010/main" val="3314375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The </a:t>
            </a:r>
            <a:r>
              <a:rPr lang="en-US" b="1" cap="small" dirty="0" err="1">
                <a:latin typeface="Cambria" pitchFamily="18" charset="0"/>
              </a:rPr>
              <a:t>Ptolemies</a:t>
            </a:r>
            <a:endParaRPr lang="en-US" b="1" cap="small" dirty="0">
              <a:latin typeface="Cambria" pitchFamily="18" charset="0"/>
            </a:endParaRPr>
          </a:p>
        </p:txBody>
      </p:sp>
      <p:sp>
        <p:nvSpPr>
          <p:cNvPr id="3" name="Text Placeholder 2"/>
          <p:cNvSpPr>
            <a:spLocks noGrp="1"/>
          </p:cNvSpPr>
          <p:nvPr>
            <p:ph type="body" idx="1"/>
          </p:nvPr>
        </p:nvSpPr>
        <p:spPr>
          <a:xfrm>
            <a:off x="228600" y="1524000"/>
            <a:ext cx="2057400" cy="639762"/>
          </a:xfrm>
        </p:spPr>
        <p:txBody>
          <a:bodyPr>
            <a:normAutofit fontScale="70000" lnSpcReduction="20000"/>
          </a:bodyPr>
          <a:lstStyle/>
          <a:p>
            <a:pPr algn="ctr"/>
            <a:r>
              <a:rPr lang="en-US" dirty="0"/>
              <a:t>Ptolemaic Kingdom</a:t>
            </a:r>
          </a:p>
          <a:p>
            <a:pPr algn="ctr"/>
            <a:r>
              <a:rPr lang="en-US" dirty="0"/>
              <a:t>(Egypt)</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28600" y="2209800"/>
            <a:ext cx="2057400" cy="3086100"/>
          </a:xfrm>
        </p:spPr>
      </p:pic>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2" name="Text Placeholder 2"/>
          <p:cNvSpPr txBox="1">
            <a:spLocks/>
          </p:cNvSpPr>
          <p:nvPr/>
        </p:nvSpPr>
        <p:spPr>
          <a:xfrm>
            <a:off x="228600" y="5410200"/>
            <a:ext cx="2057400"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‘Ptolemy’</a:t>
            </a:r>
          </a:p>
        </p:txBody>
      </p:sp>
      <p:sp>
        <p:nvSpPr>
          <p:cNvPr id="4" name="Content Placeholder 3"/>
          <p:cNvSpPr>
            <a:spLocks noGrp="1"/>
          </p:cNvSpPr>
          <p:nvPr>
            <p:ph sz="quarter" idx="4"/>
          </p:nvPr>
        </p:nvSpPr>
        <p:spPr/>
        <p:txBody>
          <a:bodyPr/>
          <a:lstStyle/>
          <a:p>
            <a:r>
              <a:rPr lang="en-US" dirty="0"/>
              <a:t>Minded their own business</a:t>
            </a:r>
          </a:p>
        </p:txBody>
      </p:sp>
    </p:spTree>
    <p:extLst>
      <p:ext uri="{BB962C8B-B14F-4D97-AF65-F5344CB8AC3E}">
        <p14:creationId xmlns:p14="http://schemas.microsoft.com/office/powerpoint/2010/main" val="623837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Provinces and Proconsuls</a:t>
            </a:r>
          </a:p>
        </p:txBody>
      </p:sp>
      <p:sp>
        <p:nvSpPr>
          <p:cNvPr id="6" name="Content Placeholder 5"/>
          <p:cNvSpPr>
            <a:spLocks noGrp="1"/>
          </p:cNvSpPr>
          <p:nvPr>
            <p:ph sz="half" idx="1"/>
          </p:nvPr>
        </p:nvSpPr>
        <p:spPr>
          <a:xfrm>
            <a:off x="457200" y="1600200"/>
            <a:ext cx="3505200" cy="4525963"/>
          </a:xfrm>
        </p:spPr>
        <p:txBody>
          <a:bodyPr/>
          <a:lstStyle/>
          <a:p>
            <a:r>
              <a:rPr lang="en-US" dirty="0"/>
              <a:t>Formation of new provinces</a:t>
            </a:r>
          </a:p>
          <a:p>
            <a:pPr lvl="1"/>
            <a:r>
              <a:rPr lang="en-US" dirty="0"/>
              <a:t>Illyricum</a:t>
            </a:r>
          </a:p>
          <a:p>
            <a:pPr lvl="1"/>
            <a:r>
              <a:rPr lang="en-US" dirty="0"/>
              <a:t>Macedonia</a:t>
            </a:r>
          </a:p>
          <a:p>
            <a:pPr lvl="1"/>
            <a:r>
              <a:rPr lang="en-US" dirty="0"/>
              <a:t>Achaea</a:t>
            </a:r>
          </a:p>
          <a:p>
            <a:pPr lvl="1"/>
            <a:r>
              <a:rPr lang="en-US" dirty="0"/>
              <a:t>Asia</a:t>
            </a:r>
          </a:p>
          <a:p>
            <a:r>
              <a:rPr lang="en-US" dirty="0"/>
              <a:t>Development of new positions:</a:t>
            </a:r>
          </a:p>
          <a:p>
            <a:pPr lvl="1"/>
            <a:r>
              <a:rPr lang="en-US" dirty="0"/>
              <a:t>Proconsul</a:t>
            </a:r>
          </a:p>
          <a:p>
            <a:pPr lvl="1"/>
            <a:r>
              <a:rPr lang="en-US" dirty="0" err="1"/>
              <a:t>Propraetor</a:t>
            </a:r>
            <a:endParaRPr lang="en-US" dirty="0"/>
          </a:p>
        </p:txBody>
      </p:sp>
      <p:pic>
        <p:nvPicPr>
          <p:cNvPr id="3" name="Content Placeholder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1094" t="6884" r="16016"/>
          <a:stretch/>
        </p:blipFill>
        <p:spPr>
          <a:xfrm>
            <a:off x="4186890" y="1676400"/>
            <a:ext cx="4118910" cy="4114800"/>
          </a:xfrm>
        </p:spPr>
      </p:pic>
    </p:spTree>
    <p:extLst>
      <p:ext uri="{BB962C8B-B14F-4D97-AF65-F5344CB8AC3E}">
        <p14:creationId xmlns:p14="http://schemas.microsoft.com/office/powerpoint/2010/main" val="966550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sz="half" idx="1"/>
          </p:nvPr>
        </p:nvSpPr>
        <p:spPr/>
        <p:txBody>
          <a:bodyPr>
            <a:normAutofit/>
          </a:bodyPr>
          <a:lstStyle/>
          <a:p>
            <a:r>
              <a:rPr lang="en-US" dirty="0"/>
              <a:t>Illyria</a:t>
            </a:r>
          </a:p>
          <a:p>
            <a:r>
              <a:rPr lang="en-US" dirty="0"/>
              <a:t>Philip V</a:t>
            </a:r>
          </a:p>
          <a:p>
            <a:r>
              <a:rPr lang="en-US" dirty="0"/>
              <a:t>Cynoscephalae</a:t>
            </a:r>
          </a:p>
          <a:p>
            <a:r>
              <a:rPr lang="en-US" dirty="0"/>
              <a:t>Titus </a:t>
            </a:r>
            <a:r>
              <a:rPr lang="en-US" dirty="0" err="1"/>
              <a:t>Quinctius</a:t>
            </a:r>
            <a:r>
              <a:rPr lang="en-US" dirty="0"/>
              <a:t> </a:t>
            </a:r>
            <a:r>
              <a:rPr lang="en-US" dirty="0" err="1"/>
              <a:t>Flamininus</a:t>
            </a:r>
            <a:endParaRPr lang="en-US" dirty="0"/>
          </a:p>
          <a:p>
            <a:r>
              <a:rPr lang="en-US" dirty="0"/>
              <a:t>Seleucids</a:t>
            </a:r>
          </a:p>
          <a:p>
            <a:r>
              <a:rPr lang="en-US" dirty="0"/>
              <a:t>Perseus</a:t>
            </a:r>
          </a:p>
          <a:p>
            <a:r>
              <a:rPr lang="en-US" dirty="0" err="1"/>
              <a:t>Pydna</a:t>
            </a:r>
            <a:endParaRPr lang="en-US" dirty="0"/>
          </a:p>
          <a:p>
            <a:endParaRPr lang="en-US" dirty="0"/>
          </a:p>
          <a:p>
            <a:endParaRPr lang="en-US" dirty="0"/>
          </a:p>
          <a:p>
            <a:endParaRPr lang="en-US" dirty="0"/>
          </a:p>
          <a:p>
            <a:endParaRPr lang="en-US" dirty="0"/>
          </a:p>
        </p:txBody>
      </p:sp>
      <p:sp>
        <p:nvSpPr>
          <p:cNvPr id="4" name="Content Placeholder 3"/>
          <p:cNvSpPr>
            <a:spLocks noGrp="1"/>
          </p:cNvSpPr>
          <p:nvPr>
            <p:ph sz="half" idx="2"/>
          </p:nvPr>
        </p:nvSpPr>
        <p:spPr/>
        <p:txBody>
          <a:bodyPr>
            <a:normAutofit/>
          </a:bodyPr>
          <a:lstStyle/>
          <a:p>
            <a:r>
              <a:rPr lang="en-US" dirty="0"/>
              <a:t>Gaius </a:t>
            </a:r>
            <a:r>
              <a:rPr lang="en-US" dirty="0" err="1"/>
              <a:t>Popillius</a:t>
            </a:r>
            <a:r>
              <a:rPr lang="en-US" dirty="0"/>
              <a:t> </a:t>
            </a:r>
            <a:r>
              <a:rPr lang="en-US" dirty="0" err="1"/>
              <a:t>Laenas</a:t>
            </a:r>
            <a:endParaRPr lang="en-US" dirty="0"/>
          </a:p>
          <a:p>
            <a:r>
              <a:rPr lang="en-US" dirty="0"/>
              <a:t>Judas </a:t>
            </a:r>
            <a:r>
              <a:rPr lang="en-US" dirty="0" err="1"/>
              <a:t>Maccabbaeus</a:t>
            </a:r>
            <a:endParaRPr lang="en-US" dirty="0"/>
          </a:p>
          <a:p>
            <a:r>
              <a:rPr lang="en-US" dirty="0"/>
              <a:t>Delos</a:t>
            </a:r>
          </a:p>
          <a:p>
            <a:r>
              <a:rPr lang="en-US" dirty="0"/>
              <a:t>Lucius </a:t>
            </a:r>
            <a:r>
              <a:rPr lang="en-US" dirty="0" err="1"/>
              <a:t>Mummius</a:t>
            </a:r>
            <a:endParaRPr lang="en-US" dirty="0"/>
          </a:p>
          <a:p>
            <a:r>
              <a:rPr lang="en-US" dirty="0"/>
              <a:t>Pergamum</a:t>
            </a:r>
          </a:p>
          <a:p>
            <a:r>
              <a:rPr lang="en-US" dirty="0"/>
              <a:t>Achaea</a:t>
            </a:r>
          </a:p>
          <a:p>
            <a:r>
              <a:rPr lang="en-US"/>
              <a:t>Proconsul</a:t>
            </a:r>
            <a:endParaRPr lang="en-US" dirty="0"/>
          </a:p>
          <a:p>
            <a:endParaRPr lang="en-US" dirty="0"/>
          </a:p>
        </p:txBody>
      </p:sp>
    </p:spTree>
    <p:extLst>
      <p:ext uri="{BB962C8B-B14F-4D97-AF65-F5344CB8AC3E}">
        <p14:creationId xmlns:p14="http://schemas.microsoft.com/office/powerpoint/2010/main" val="142807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Hellenistic Kingdoms</a:t>
            </a:r>
          </a:p>
        </p:txBody>
      </p:sp>
      <p:sp>
        <p:nvSpPr>
          <p:cNvPr id="3" name="Text Placeholder 2"/>
          <p:cNvSpPr>
            <a:spLocks noGrp="1"/>
          </p:cNvSpPr>
          <p:nvPr>
            <p:ph type="body" idx="1"/>
          </p:nvPr>
        </p:nvSpPr>
        <p:spPr>
          <a:xfrm>
            <a:off x="228600" y="1524000"/>
            <a:ext cx="2057400" cy="639762"/>
          </a:xfrm>
        </p:spPr>
        <p:txBody>
          <a:bodyPr>
            <a:normAutofit fontScale="70000" lnSpcReduction="20000"/>
          </a:bodyPr>
          <a:lstStyle/>
          <a:p>
            <a:pPr algn="ctr"/>
            <a:r>
              <a:rPr lang="en-US" dirty="0"/>
              <a:t>Ptolemaic Kingdom</a:t>
            </a:r>
          </a:p>
          <a:p>
            <a:pPr algn="ctr"/>
            <a:r>
              <a:rPr lang="en-US" dirty="0"/>
              <a:t>(Egypt)</a:t>
            </a:r>
          </a:p>
        </p:txBody>
      </p:sp>
      <p:sp>
        <p:nvSpPr>
          <p:cNvPr id="5" name="Text Placeholder 4"/>
          <p:cNvSpPr>
            <a:spLocks noGrp="1"/>
          </p:cNvSpPr>
          <p:nvPr>
            <p:ph type="body" sz="quarter" idx="3"/>
          </p:nvPr>
        </p:nvSpPr>
        <p:spPr>
          <a:xfrm>
            <a:off x="2667000" y="1524000"/>
            <a:ext cx="1676399" cy="639762"/>
          </a:xfrm>
        </p:spPr>
        <p:txBody>
          <a:bodyPr>
            <a:normAutofit fontScale="70000" lnSpcReduction="20000"/>
          </a:bodyPr>
          <a:lstStyle/>
          <a:p>
            <a:pPr algn="ctr"/>
            <a:r>
              <a:rPr lang="en-US" dirty="0"/>
              <a:t>Seleucid Empire</a:t>
            </a:r>
          </a:p>
          <a:p>
            <a:pPr algn="ctr"/>
            <a:r>
              <a:rPr lang="en-US" dirty="0"/>
              <a:t>(Middle East)</a:t>
            </a:r>
          </a:p>
        </p:txBody>
      </p:sp>
      <p:pic>
        <p:nvPicPr>
          <p:cNvPr id="9" name="Content Placeholder 8"/>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2362200" y="2209800"/>
            <a:ext cx="2286000" cy="3048000"/>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228600" y="2209800"/>
            <a:ext cx="2057400" cy="3086100"/>
          </a:xfrm>
        </p:spPr>
      </p:pic>
      <p:sp>
        <p:nvSpPr>
          <p:cNvPr id="11" name="Text Placeholder 2"/>
          <p:cNvSpPr txBox="1">
            <a:spLocks/>
          </p:cNvSpPr>
          <p:nvPr/>
        </p:nvSpPr>
        <p:spPr>
          <a:xfrm>
            <a:off x="457200" y="5410200"/>
            <a:ext cx="20574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endParaRPr lang="en-US" b="0" dirty="0"/>
          </a:p>
        </p:txBody>
      </p:sp>
      <p:sp>
        <p:nvSpPr>
          <p:cNvPr id="12" name="Text Placeholder 2"/>
          <p:cNvSpPr txBox="1">
            <a:spLocks/>
          </p:cNvSpPr>
          <p:nvPr/>
        </p:nvSpPr>
        <p:spPr>
          <a:xfrm>
            <a:off x="228600" y="5410200"/>
            <a:ext cx="2057400"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‘Ptolemy’</a:t>
            </a:r>
          </a:p>
        </p:txBody>
      </p:sp>
      <p:sp>
        <p:nvSpPr>
          <p:cNvPr id="13" name="Text Placeholder 2"/>
          <p:cNvSpPr txBox="1">
            <a:spLocks/>
          </p:cNvSpPr>
          <p:nvPr/>
        </p:nvSpPr>
        <p:spPr>
          <a:xfrm>
            <a:off x="2514600" y="5410200"/>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Seleucus</a:t>
            </a:r>
            <a:r>
              <a:rPr lang="en-US" sz="1600" b="0" dirty="0"/>
              <a:t>’ and ‘Antiochus’</a:t>
            </a:r>
          </a:p>
        </p:txBody>
      </p:sp>
      <p:sp>
        <p:nvSpPr>
          <p:cNvPr id="15" name="Text Placeholder 4"/>
          <p:cNvSpPr txBox="1">
            <a:spLocks/>
          </p:cNvSpPr>
          <p:nvPr/>
        </p:nvSpPr>
        <p:spPr>
          <a:xfrm>
            <a:off x="5084908" y="1513367"/>
            <a:ext cx="16763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a:t>Antigonids</a:t>
            </a:r>
          </a:p>
          <a:p>
            <a:pPr algn="ctr"/>
            <a:r>
              <a:rPr lang="en-US" sz="1700" dirty="0"/>
              <a:t>(Macedonia)</a:t>
            </a:r>
          </a:p>
        </p:txBody>
      </p:sp>
      <p:pic>
        <p:nvPicPr>
          <p:cNvPr id="16" name="Content Placehold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3416" y="2590800"/>
            <a:ext cx="2479384" cy="2286000"/>
          </a:xfrm>
          <a:prstGeom prst="rect">
            <a:avLst/>
          </a:prstGeom>
        </p:spPr>
      </p:pic>
      <p:sp>
        <p:nvSpPr>
          <p:cNvPr id="17" name="Text Placeholder 2"/>
          <p:cNvSpPr txBox="1">
            <a:spLocks/>
          </p:cNvSpPr>
          <p:nvPr/>
        </p:nvSpPr>
        <p:spPr>
          <a:xfrm>
            <a:off x="5029200" y="5410200"/>
            <a:ext cx="1828800" cy="901995"/>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‘Philip’ and other things</a:t>
            </a:r>
          </a:p>
        </p:txBody>
      </p:sp>
      <p:sp>
        <p:nvSpPr>
          <p:cNvPr id="18" name="Text Placeholder 4"/>
          <p:cNvSpPr txBox="1">
            <a:spLocks/>
          </p:cNvSpPr>
          <p:nvPr/>
        </p:nvSpPr>
        <p:spPr>
          <a:xfrm>
            <a:off x="7162800" y="1536404"/>
            <a:ext cx="1981199" cy="639762"/>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700" dirty="0" err="1"/>
              <a:t>Attalids</a:t>
            </a:r>
            <a:endParaRPr lang="en-US" sz="1700" dirty="0"/>
          </a:p>
          <a:p>
            <a:pPr algn="ctr"/>
            <a:r>
              <a:rPr lang="en-US" sz="1700" dirty="0"/>
              <a:t>(Western Turkey)</a:t>
            </a:r>
          </a:p>
        </p:txBody>
      </p:sp>
      <p:pic>
        <p:nvPicPr>
          <p:cNvPr id="19" name="Content Placehold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4370" y="2222204"/>
            <a:ext cx="1843430" cy="3048000"/>
          </a:xfrm>
          <a:prstGeom prst="rect">
            <a:avLst/>
          </a:prstGeom>
        </p:spPr>
      </p:pic>
      <p:sp>
        <p:nvSpPr>
          <p:cNvPr id="20" name="Text Placeholder 2"/>
          <p:cNvSpPr txBox="1">
            <a:spLocks/>
          </p:cNvSpPr>
          <p:nvPr/>
        </p:nvSpPr>
        <p:spPr>
          <a:xfrm>
            <a:off x="7226595" y="5422604"/>
            <a:ext cx="2057400" cy="914400"/>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600" b="0" dirty="0"/>
              <a:t>Kings named ‘</a:t>
            </a:r>
            <a:r>
              <a:rPr lang="en-US" sz="1600" b="0" dirty="0" err="1"/>
              <a:t>Eumenes</a:t>
            </a:r>
            <a:r>
              <a:rPr lang="en-US" sz="1600" b="0" dirty="0"/>
              <a:t>’ and ‘</a:t>
            </a:r>
            <a:r>
              <a:rPr lang="en-US" sz="1600" b="0" dirty="0" err="1"/>
              <a:t>Attalus</a:t>
            </a:r>
            <a:r>
              <a:rPr lang="en-US" sz="1600" b="0" dirty="0"/>
              <a:t>’</a:t>
            </a:r>
          </a:p>
        </p:txBody>
      </p:sp>
    </p:spTree>
    <p:extLst>
      <p:ext uri="{BB962C8B-B14F-4D97-AF65-F5344CB8AC3E}">
        <p14:creationId xmlns:p14="http://schemas.microsoft.com/office/powerpoint/2010/main" val="424371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Hellenistic Leagues, Poleis, etc.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102" y="1600200"/>
            <a:ext cx="5666898" cy="4525963"/>
          </a:xfrm>
        </p:spPr>
      </p:pic>
      <p:sp>
        <p:nvSpPr>
          <p:cNvPr id="5" name="TextBox 4"/>
          <p:cNvSpPr txBox="1"/>
          <p:nvPr/>
        </p:nvSpPr>
        <p:spPr>
          <a:xfrm>
            <a:off x="304800" y="1600200"/>
            <a:ext cx="2514600" cy="1785104"/>
          </a:xfrm>
          <a:prstGeom prst="rect">
            <a:avLst/>
          </a:prstGeom>
          <a:noFill/>
        </p:spPr>
        <p:txBody>
          <a:bodyPr wrap="square" rtlCol="0">
            <a:spAutoFit/>
          </a:bodyPr>
          <a:lstStyle/>
          <a:p>
            <a:pPr marL="285750" indent="-285750">
              <a:buFont typeface="Arial" panose="020B0604020202020204" pitchFamily="34" charset="0"/>
              <a:buChar char="•"/>
            </a:pPr>
            <a:r>
              <a:rPr lang="en-US" sz="2200" dirty="0"/>
              <a:t>Aetolian League</a:t>
            </a:r>
          </a:p>
          <a:p>
            <a:pPr marL="285750" indent="-285750">
              <a:buFont typeface="Arial" panose="020B0604020202020204" pitchFamily="34" charset="0"/>
              <a:buChar char="•"/>
            </a:pPr>
            <a:r>
              <a:rPr lang="en-US" sz="2200" dirty="0"/>
              <a:t>Achaean League</a:t>
            </a:r>
          </a:p>
          <a:p>
            <a:pPr marL="285750" indent="-285750">
              <a:buFont typeface="Arial" panose="020B0604020202020204" pitchFamily="34" charset="0"/>
              <a:buChar char="•"/>
            </a:pPr>
            <a:r>
              <a:rPr lang="en-US" sz="2200" dirty="0"/>
              <a:t>Sparta</a:t>
            </a:r>
          </a:p>
          <a:p>
            <a:pPr marL="285750" indent="-285750">
              <a:buFont typeface="Arial" panose="020B0604020202020204" pitchFamily="34" charset="0"/>
              <a:buChar char="•"/>
            </a:pPr>
            <a:r>
              <a:rPr lang="en-US" sz="2200" dirty="0"/>
              <a:t>Rhodes</a:t>
            </a:r>
          </a:p>
          <a:p>
            <a:pPr marL="285750" indent="-285750">
              <a:buFont typeface="Arial" panose="020B0604020202020204" pitchFamily="34" charset="0"/>
              <a:buChar char="•"/>
            </a:pPr>
            <a:r>
              <a:rPr lang="en-US" sz="2200" dirty="0"/>
              <a:t>Illyrian pirates</a:t>
            </a:r>
          </a:p>
        </p:txBody>
      </p:sp>
      <p:sp>
        <p:nvSpPr>
          <p:cNvPr id="6" name="Oval 5"/>
          <p:cNvSpPr/>
          <p:nvPr/>
        </p:nvSpPr>
        <p:spPr>
          <a:xfrm>
            <a:off x="4648200" y="3733800"/>
            <a:ext cx="914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953000" y="4267200"/>
            <a:ext cx="914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34000" y="4762500"/>
            <a:ext cx="327837" cy="2667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001000" y="4533900"/>
            <a:ext cx="533400" cy="647700"/>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71800" y="1752600"/>
            <a:ext cx="1295400" cy="8382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5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fade">
                                      <p:cBhvr>
                                        <p:cTn id="34" dur="500"/>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fade">
                                      <p:cBhvr>
                                        <p:cTn id="4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7" grpId="0" uiExpand="1" animBg="1"/>
      <p:bldP spid="8" grpId="0" uiExpand="1" animBg="1"/>
      <p:bldP spid="9" grpId="0" uiExpand="1" animBg="1"/>
      <p:bldP spid="10"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Illyrian Pirates</a:t>
            </a:r>
          </a:p>
        </p:txBody>
      </p:sp>
      <p:sp>
        <p:nvSpPr>
          <p:cNvPr id="3" name="Content Placeholder 2"/>
          <p:cNvSpPr>
            <a:spLocks noGrp="1"/>
          </p:cNvSpPr>
          <p:nvPr>
            <p:ph sz="half" idx="1"/>
          </p:nvPr>
        </p:nvSpPr>
        <p:spPr/>
        <p:txBody>
          <a:bodyPr>
            <a:normAutofit fontScale="92500" lnSpcReduction="20000"/>
          </a:bodyPr>
          <a:lstStyle/>
          <a:p>
            <a:r>
              <a:rPr lang="en-US" dirty="0"/>
              <a:t>Tribes living in Illyria on the eastern coast of the Adriatic</a:t>
            </a:r>
          </a:p>
          <a:p>
            <a:r>
              <a:rPr lang="en-US" dirty="0"/>
              <a:t>Engaged in piracy against Italian merchants and Greek colonists</a:t>
            </a:r>
          </a:p>
          <a:p>
            <a:r>
              <a:rPr lang="en-US" dirty="0"/>
              <a:t>Regarded by the Antigonids as a Macedonian sphere of influence</a:t>
            </a:r>
          </a:p>
          <a:p>
            <a:r>
              <a:rPr lang="en-US" dirty="0"/>
              <a:t>Romans attacked Illyrians in 229 and 219 BCE</a:t>
            </a:r>
          </a:p>
        </p:txBody>
      </p:sp>
      <p:pic>
        <p:nvPicPr>
          <p:cNvPr id="5"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1023" t="9312" r="37874" b="19464"/>
          <a:stretch/>
        </p:blipFill>
        <p:spPr>
          <a:xfrm>
            <a:off x="4876800" y="1828800"/>
            <a:ext cx="3927986" cy="3886200"/>
          </a:xfrm>
        </p:spPr>
      </p:pic>
    </p:spTree>
    <p:extLst>
      <p:ext uri="{BB962C8B-B14F-4D97-AF65-F5344CB8AC3E}">
        <p14:creationId xmlns:p14="http://schemas.microsoft.com/office/powerpoint/2010/main" val="300515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Philip V of Macedonia</a:t>
            </a: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001379"/>
            <a:ext cx="4038600" cy="3723604"/>
          </a:xfrm>
        </p:spPr>
      </p:pic>
      <p:sp>
        <p:nvSpPr>
          <p:cNvPr id="4" name="Content Placeholder 3"/>
          <p:cNvSpPr>
            <a:spLocks noGrp="1"/>
          </p:cNvSpPr>
          <p:nvPr>
            <p:ph sz="half" idx="2"/>
          </p:nvPr>
        </p:nvSpPr>
        <p:spPr/>
        <p:txBody>
          <a:bodyPr>
            <a:normAutofit/>
          </a:bodyPr>
          <a:lstStyle/>
          <a:p>
            <a:r>
              <a:rPr lang="en-US" dirty="0"/>
              <a:t>c. 238-179 BCE</a:t>
            </a:r>
          </a:p>
          <a:p>
            <a:r>
              <a:rPr lang="en-US" dirty="0"/>
              <a:t>Becomes king in 221 BCE</a:t>
            </a:r>
          </a:p>
          <a:p>
            <a:r>
              <a:rPr lang="en-US" dirty="0"/>
              <a:t>Allied with Carthage during the Second Punic War</a:t>
            </a:r>
          </a:p>
        </p:txBody>
      </p:sp>
    </p:spTree>
    <p:extLst>
      <p:ext uri="{BB962C8B-B14F-4D97-AF65-F5344CB8AC3E}">
        <p14:creationId xmlns:p14="http://schemas.microsoft.com/office/powerpoint/2010/main" val="329287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First Macedonian War</a:t>
            </a:r>
          </a:p>
        </p:txBody>
      </p:sp>
      <p:sp>
        <p:nvSpPr>
          <p:cNvPr id="3" name="Content Placeholder 2"/>
          <p:cNvSpPr>
            <a:spLocks noGrp="1"/>
          </p:cNvSpPr>
          <p:nvPr>
            <p:ph idx="1"/>
          </p:nvPr>
        </p:nvSpPr>
        <p:spPr/>
        <p:txBody>
          <a:bodyPr/>
          <a:lstStyle/>
          <a:p>
            <a:r>
              <a:rPr lang="en-US" dirty="0"/>
              <a:t>Treaty between Philip and Carthage in 215 BCE (i.e. during Second Punic War)</a:t>
            </a:r>
          </a:p>
          <a:p>
            <a:r>
              <a:rPr lang="en-US" dirty="0"/>
              <a:t>Rome responds by allying with the Aetolian League in 212/211 BCE</a:t>
            </a:r>
          </a:p>
          <a:p>
            <a:r>
              <a:rPr lang="en-US" dirty="0"/>
              <a:t>Ends in stalemate in 205 BCE</a:t>
            </a:r>
          </a:p>
        </p:txBody>
      </p:sp>
    </p:spTree>
    <p:extLst>
      <p:ext uri="{BB962C8B-B14F-4D97-AF65-F5344CB8AC3E}">
        <p14:creationId xmlns:p14="http://schemas.microsoft.com/office/powerpoint/2010/main" val="356610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Second Macedonian War</a:t>
            </a:r>
          </a:p>
        </p:txBody>
      </p:sp>
      <p:sp>
        <p:nvSpPr>
          <p:cNvPr id="3" name="Content Placeholder 2"/>
          <p:cNvSpPr>
            <a:spLocks noGrp="1"/>
          </p:cNvSpPr>
          <p:nvPr>
            <p:ph idx="1"/>
          </p:nvPr>
        </p:nvSpPr>
        <p:spPr/>
        <p:txBody>
          <a:bodyPr/>
          <a:lstStyle/>
          <a:p>
            <a:r>
              <a:rPr lang="en-US" dirty="0"/>
              <a:t>Philip forms an alliance with the Seleucid king Antiochus III to seize Ptolemaic territories</a:t>
            </a:r>
          </a:p>
          <a:p>
            <a:r>
              <a:rPr lang="en-US" dirty="0"/>
              <a:t>Egypt and some Greek cities ask Rome for help; Rome intervenes in 200 BCE</a:t>
            </a:r>
          </a:p>
          <a:p>
            <a:r>
              <a:rPr lang="en-US" dirty="0"/>
              <a:t>Romans under Titus </a:t>
            </a:r>
            <a:r>
              <a:rPr lang="en-US" dirty="0" err="1"/>
              <a:t>Quinctius</a:t>
            </a:r>
            <a:r>
              <a:rPr lang="en-US" dirty="0"/>
              <a:t> </a:t>
            </a:r>
            <a:r>
              <a:rPr lang="en-US" dirty="0" err="1"/>
              <a:t>Flamininus</a:t>
            </a:r>
            <a:r>
              <a:rPr lang="en-US" dirty="0"/>
              <a:t> defeat Philip at Cynoscephalae in 197 BCE</a:t>
            </a:r>
          </a:p>
          <a:p>
            <a:endParaRPr lang="en-US" dirty="0"/>
          </a:p>
          <a:p>
            <a:endParaRPr lang="en-US" dirty="0"/>
          </a:p>
        </p:txBody>
      </p:sp>
    </p:spTree>
    <p:extLst>
      <p:ext uri="{BB962C8B-B14F-4D97-AF65-F5344CB8AC3E}">
        <p14:creationId xmlns:p14="http://schemas.microsoft.com/office/powerpoint/2010/main" val="374134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a:latin typeface="Cambria" panose="02040503050406030204" pitchFamily="18" charset="0"/>
              </a:rPr>
              <a:t>The Battle of Cynoscephalae</a:t>
            </a:r>
            <a:br>
              <a:rPr lang="en-US" b="1" cap="small" dirty="0">
                <a:latin typeface="Cambria" panose="02040503050406030204" pitchFamily="18" charset="0"/>
              </a:rPr>
            </a:br>
            <a:r>
              <a:rPr lang="en-US" sz="2700" b="1" cap="small" dirty="0">
                <a:latin typeface="Cambria" panose="02040503050406030204" pitchFamily="18" charset="0"/>
              </a:rPr>
              <a:t>(197 </a:t>
            </a:r>
            <a:r>
              <a:rPr lang="en-US" sz="2700" b="1" cap="small" dirty="0" err="1">
                <a:latin typeface="Cambria" panose="02040503050406030204" pitchFamily="18" charset="0"/>
              </a:rPr>
              <a:t>bce</a:t>
            </a:r>
            <a:r>
              <a:rPr lang="en-US" sz="2700" b="1" cap="small" dirty="0">
                <a:latin typeface="Cambria" panose="02040503050406030204" pitchFamily="18" charset="0"/>
              </a:rPr>
              <a:t>)</a:t>
            </a:r>
          </a:p>
        </p:txBody>
      </p:sp>
      <p:sp>
        <p:nvSpPr>
          <p:cNvPr id="3" name="Content Placeholder 2"/>
          <p:cNvSpPr>
            <a:spLocks noGrp="1"/>
          </p:cNvSpPr>
          <p:nvPr>
            <p:ph idx="1"/>
          </p:nvPr>
        </p:nvSpPr>
        <p:spPr/>
        <p:txBody>
          <a:bodyPr>
            <a:normAutofit fontScale="62500" lnSpcReduction="20000"/>
          </a:bodyPr>
          <a:lstStyle/>
          <a:p>
            <a:pPr marL="0" indent="0" fontAlgn="base">
              <a:buNone/>
            </a:pPr>
            <a:r>
              <a:rPr lang="en-US" dirty="0"/>
              <a:t>“With his right wing, then, Philip had the advantage, since from higher ground he threw his entire phalanx upon the Romans, who could not withstand the weight of its interlocking shields and the sharpness of its projecting pikes; but his left wing was broken up and scattered along the hills, and Titus, despairing of his defeated wing, rode swiftly along to the other, and with it fell upon the Macedonians. These were unable to hold their phalanx together and maintain the depth of its formation (which was the main source of their strength), being prevented by the roughness and irregularity of the ground, while for fighting man to man they had armor which was too cumbersome and heavy. For the phalanx is like an animal of invincible strength as long as it is one body and can keep its shields locked together in a single formation; but when it has been broken up into its parts, each of its fighting men loses also his individual force, as well because of the manner in which he is armed as because his strength lies in the mutual support of the parts of the whole body rather than in himself.”</a:t>
            </a:r>
          </a:p>
          <a:p>
            <a:pPr marL="0" indent="0" algn="r" fontAlgn="base">
              <a:buNone/>
            </a:pPr>
            <a:r>
              <a:rPr lang="en-US" dirty="0"/>
              <a:t>- Plutarch, </a:t>
            </a:r>
            <a:r>
              <a:rPr lang="en-US" i="1" dirty="0"/>
              <a:t>Life of </a:t>
            </a:r>
            <a:r>
              <a:rPr lang="en-US" i="1" dirty="0" err="1"/>
              <a:t>Flamininus</a:t>
            </a:r>
            <a:r>
              <a:rPr lang="en-US" i="1" dirty="0"/>
              <a:t> </a:t>
            </a:r>
            <a:r>
              <a:rPr lang="en-US" dirty="0"/>
              <a:t>8</a:t>
            </a:r>
          </a:p>
        </p:txBody>
      </p:sp>
    </p:spTree>
    <p:extLst>
      <p:ext uri="{BB962C8B-B14F-4D97-AF65-F5344CB8AC3E}">
        <p14:creationId xmlns:p14="http://schemas.microsoft.com/office/powerpoint/2010/main" val="2337873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17126</TotalTime>
  <Words>1315</Words>
  <Application>Microsoft Macintosh PowerPoint</Application>
  <PresentationFormat>On-screen Show (4:3)</PresentationFormat>
  <Paragraphs>160</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Cambria</vt:lpstr>
      <vt:lpstr>Office Theme</vt:lpstr>
      <vt:lpstr>Alexander ‘the Great’</vt:lpstr>
      <vt:lpstr>The Hellenistic World</vt:lpstr>
      <vt:lpstr>Hellenistic Kingdoms</vt:lpstr>
      <vt:lpstr>Hellenistic Leagues, Poleis, etc.</vt:lpstr>
      <vt:lpstr>Illyrian Pirates</vt:lpstr>
      <vt:lpstr>Philip V of Macedonia</vt:lpstr>
      <vt:lpstr>First Macedonian War</vt:lpstr>
      <vt:lpstr>Second Macedonian War</vt:lpstr>
      <vt:lpstr>The Battle of Cynoscephalae (197 bce)</vt:lpstr>
      <vt:lpstr>Titus Quinctius Flamininus</vt:lpstr>
      <vt:lpstr>The Freedom of the Greeks</vt:lpstr>
      <vt:lpstr>War with the Seleucids</vt:lpstr>
      <vt:lpstr>King Perseus of Macedonia</vt:lpstr>
      <vt:lpstr>Antiochus IV in Egypt (168 bce)</vt:lpstr>
      <vt:lpstr>The Maccabean Revolt</vt:lpstr>
      <vt:lpstr>Rhodes and Delos</vt:lpstr>
      <vt:lpstr>The Sack of Corinth</vt:lpstr>
      <vt:lpstr>The Attalids</vt:lpstr>
      <vt:lpstr>Hellenistic Kingdoms</vt:lpstr>
      <vt:lpstr>The Antigonids</vt:lpstr>
      <vt:lpstr>The Seleucids</vt:lpstr>
      <vt:lpstr>The Attalids</vt:lpstr>
      <vt:lpstr>The Ptolemies</vt:lpstr>
      <vt:lpstr>Provinces and Proconsuls</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3109</cp:revision>
  <dcterms:created xsi:type="dcterms:W3CDTF">2013-09-06T12:51:15Z</dcterms:created>
  <dcterms:modified xsi:type="dcterms:W3CDTF">2025-10-22T18:12:55Z</dcterms:modified>
</cp:coreProperties>
</file>